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58" r:id="rId3"/>
    <p:sldId id="257" r:id="rId4"/>
    <p:sldId id="259" r:id="rId5"/>
    <p:sldId id="277" r:id="rId6"/>
    <p:sldId id="276" r:id="rId7"/>
    <p:sldId id="261" r:id="rId8"/>
    <p:sldId id="279" r:id="rId9"/>
    <p:sldId id="282" r:id="rId10"/>
    <p:sldId id="283" r:id="rId11"/>
    <p:sldId id="281" r:id="rId12"/>
    <p:sldId id="286" r:id="rId13"/>
    <p:sldId id="287" r:id="rId14"/>
    <p:sldId id="285" r:id="rId15"/>
    <p:sldId id="266" r:id="rId16"/>
    <p:sldId id="274" r:id="rId17"/>
    <p:sldId id="268" r:id="rId18"/>
    <p:sldId id="270" r:id="rId19"/>
    <p:sldId id="271" r:id="rId20"/>
    <p:sldId id="273" r:id="rId21"/>
    <p:sldId id="2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262626"/>
    <a:srgbClr val="A83D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32"/>
    <p:restoredTop sz="94694"/>
  </p:normalViewPr>
  <p:slideViewPr>
    <p:cSldViewPr snapToGrid="0" snapToObjects="1">
      <p:cViewPr varScale="1">
        <p:scale>
          <a:sx n="124" d="100"/>
          <a:sy n="124" d="100"/>
        </p:scale>
        <p:origin x="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8/21/20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799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8/21/20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276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8/21/20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576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8/21/20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266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8/21/20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470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8/21/20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473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8/21/20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15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8/21/20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7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8/21/20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268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668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606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390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indoor, building, person, front&#10;&#10;Description automatically generated">
            <a:extLst>
              <a:ext uri="{FF2B5EF4-FFF2-40B4-BE49-F238E27FC236}">
                <a16:creationId xmlns:a16="http://schemas.microsoft.com/office/drawing/2014/main" id="{7A8738E5-1FEB-D74D-B6C9-ECF1BC5C73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1" b="21318"/>
          <a:stretch/>
        </p:blipFill>
        <p:spPr>
          <a:xfrm flipH="1">
            <a:off x="0" y="10633"/>
            <a:ext cx="12192000" cy="6382327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D4E339-1FDC-4F64-BACC-DA1625A5A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2794" y="0"/>
            <a:ext cx="9339206" cy="6858000"/>
          </a:xfrm>
          <a:prstGeom prst="rect">
            <a:avLst/>
          </a:prstGeom>
          <a:gradFill flip="none" rotWithShape="1">
            <a:gsLst>
              <a:gs pos="58000">
                <a:schemeClr val="tx1">
                  <a:alpha val="35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4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1AB16F-7061-3641-AE32-5A37DB0A9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10211" y="826028"/>
            <a:ext cx="6712334" cy="2291128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U.S. Newspaper Publishing Industry NLP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93E9D3-4269-F74B-BBDA-091BB6595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10211" y="4038527"/>
            <a:ext cx="6470693" cy="605256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Using natural language processing to EXAMINE issues being faced by a struggling industry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bg1">
                <a:alpha val="9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EF30083-BA23-5244-8951-0471656B1160}"/>
              </a:ext>
            </a:extLst>
          </p:cNvPr>
          <p:cNvCxnSpPr>
            <a:cxnSpLocks/>
          </p:cNvCxnSpPr>
          <p:nvPr/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2953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D598C5B-25AE-AA4B-A7D0-446CFAB79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691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31FBF62-5888-D14B-A005-BB09F5E12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95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31FBF62-5888-D14B-A005-BB09F5E12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E99EA82-AC77-6949-BBDC-1F00CCDF38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9" t="3540" r="393"/>
          <a:stretch/>
        </p:blipFill>
        <p:spPr>
          <a:xfrm>
            <a:off x="3464626" y="2885942"/>
            <a:ext cx="3436956" cy="120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02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31FBF62-5888-D14B-A005-BB09F5E12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DE63F9-6E66-9E47-A8CC-223324C1F4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0" r="426"/>
          <a:stretch/>
        </p:blipFill>
        <p:spPr>
          <a:xfrm>
            <a:off x="5664810" y="1107222"/>
            <a:ext cx="3352800" cy="108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62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8DE68-4E06-794A-BECA-E11D32FDF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89FE9-BE7D-BB43-870D-5E0D9693A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591140" cy="3760891"/>
          </a:xfrm>
        </p:spPr>
        <p:txBody>
          <a:bodyPr>
            <a:normAutofit fontScale="92500" lnSpcReduction="20000"/>
          </a:bodyPr>
          <a:lstStyle/>
          <a:p>
            <a:pPr marL="0" indent="0"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en-US" b="1" dirty="0">
                <a:solidFill>
                  <a:srgbClr val="0070C0"/>
                </a:solidFill>
              </a:rPr>
              <a:t>Key takeaways</a:t>
            </a:r>
          </a:p>
          <a:p>
            <a:pPr marL="0" indent="0">
              <a:buClr>
                <a:schemeClr val="tx1">
                  <a:lumMod val="75000"/>
                  <a:lumOff val="25000"/>
                </a:schemeClr>
              </a:buClr>
              <a:buNone/>
            </a:pPr>
            <a:endParaRPr lang="en-US" sz="200" dirty="0"/>
          </a:p>
          <a:p>
            <a:pPr lvl="1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Concern with key issues facing the industry can be quantified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sz="200" dirty="0"/>
          </a:p>
          <a:p>
            <a:pPr lvl="1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Trending topics are closely tied with actual business conditions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sz="200" dirty="0"/>
          </a:p>
          <a:p>
            <a:pPr lvl="1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Social media, fake news, and freedom of the press are increasingly important topics </a:t>
            </a:r>
          </a:p>
          <a:p>
            <a:pPr marL="0" indent="0">
              <a:buClr>
                <a:schemeClr val="tx1">
                  <a:lumMod val="75000"/>
                  <a:lumOff val="25000"/>
                </a:schemeClr>
              </a:buClr>
              <a:buNone/>
            </a:pPr>
            <a:endParaRPr lang="en-US" sz="200" b="1" dirty="0">
              <a:solidFill>
                <a:srgbClr val="0070C0"/>
              </a:solidFill>
            </a:endParaRPr>
          </a:p>
          <a:p>
            <a:pPr marL="0" indent="0"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en-US" b="1" dirty="0">
                <a:solidFill>
                  <a:srgbClr val="0070C0"/>
                </a:solidFill>
              </a:rPr>
              <a:t>Next Steps…</a:t>
            </a:r>
          </a:p>
          <a:p>
            <a:pPr marL="0" indent="0">
              <a:buClr>
                <a:schemeClr val="tx1">
                  <a:lumMod val="75000"/>
                  <a:lumOff val="25000"/>
                </a:schemeClr>
              </a:buClr>
              <a:buNone/>
            </a:pPr>
            <a:endParaRPr lang="en-US" sz="200" dirty="0"/>
          </a:p>
          <a:p>
            <a:pPr lvl="1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 Improve topic assignment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sz="200" dirty="0"/>
          </a:p>
          <a:p>
            <a:pPr lvl="1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 Create real-time dashboard </a:t>
            </a:r>
          </a:p>
          <a:p>
            <a:pPr lvl="1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 lvl="1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6" name="Picture 5" descr="A picture containing building, indoor, book, stack&#10;&#10;Description automatically generated">
            <a:extLst>
              <a:ext uri="{FF2B5EF4-FFF2-40B4-BE49-F238E27FC236}">
                <a16:creationId xmlns:a16="http://schemas.microsoft.com/office/drawing/2014/main" id="{43245AC3-3284-7F45-B7D9-6A979B28C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991" y="2338532"/>
            <a:ext cx="5301141" cy="353056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02DEF6A-AEB8-0C47-9B4C-FE02005AC15D}"/>
              </a:ext>
            </a:extLst>
          </p:cNvPr>
          <p:cNvCxnSpPr>
            <a:cxnSpLocks/>
          </p:cNvCxnSpPr>
          <p:nvPr/>
        </p:nvCxnSpPr>
        <p:spPr>
          <a:xfrm>
            <a:off x="1204303" y="1897210"/>
            <a:ext cx="995137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375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4FDB2-473F-3D4A-A197-FA686C1E2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814" y="640080"/>
            <a:ext cx="3659246" cy="28503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Appendix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building, indoor, blue, truck&#10;&#10;Description automatically generated">
            <a:extLst>
              <a:ext uri="{FF2B5EF4-FFF2-40B4-BE49-F238E27FC236}">
                <a16:creationId xmlns:a16="http://schemas.microsoft.com/office/drawing/2014/main" id="{8B1C441F-3BE1-F24F-8B23-5AA250F488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5" r="884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AA0028-C4FB-9E4F-99AB-74D4D798D439}"/>
              </a:ext>
            </a:extLst>
          </p:cNvPr>
          <p:cNvCxnSpPr/>
          <p:nvPr/>
        </p:nvCxnSpPr>
        <p:spPr>
          <a:xfrm>
            <a:off x="622797" y="3651268"/>
            <a:ext cx="338328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733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E1ACED9-603D-1547-B527-180A2EDD838E}"/>
              </a:ext>
            </a:extLst>
          </p:cNvPr>
          <p:cNvSpPr txBox="1">
            <a:spLocks/>
          </p:cNvSpPr>
          <p:nvPr/>
        </p:nvSpPr>
        <p:spPr>
          <a:xfrm>
            <a:off x="583428" y="752000"/>
            <a:ext cx="10797309" cy="55726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dirty="0">
                <a:solidFill>
                  <a:srgbClr val="0070C0"/>
                </a:solidFill>
              </a:rPr>
              <a:t>REVENUE &amp; SHARE PRICE</a:t>
            </a:r>
            <a:r>
              <a:rPr lang="en-US" sz="1000" b="1" dirty="0"/>
              <a:t>: </a:t>
            </a:r>
            <a:r>
              <a:rPr lang="en-US" sz="1000" dirty="0" err="1"/>
              <a:t>revenu</a:t>
            </a:r>
            <a:r>
              <a:rPr lang="en-US" sz="1000" dirty="0"/>
              <a:t>, million, </a:t>
            </a:r>
            <a:r>
              <a:rPr lang="en-US" sz="1000" dirty="0" err="1"/>
              <a:t>advertis</a:t>
            </a:r>
            <a:r>
              <a:rPr lang="en-US" sz="1000" dirty="0"/>
              <a:t>, quarter, ad, cent, percent, </a:t>
            </a:r>
            <a:r>
              <a:rPr lang="en-US" sz="1000" dirty="0" err="1"/>
              <a:t>advertis</a:t>
            </a:r>
            <a:r>
              <a:rPr lang="en-US" sz="1000" dirty="0"/>
              <a:t> </a:t>
            </a:r>
            <a:r>
              <a:rPr lang="en-US" sz="1000" dirty="0" err="1"/>
              <a:t>revenu</a:t>
            </a:r>
            <a:r>
              <a:rPr lang="en-US" sz="1000" dirty="0"/>
              <a:t>, share, </a:t>
            </a:r>
            <a:r>
              <a:rPr lang="en-US" sz="1000" dirty="0" err="1"/>
              <a:t>compani</a:t>
            </a:r>
            <a:r>
              <a:rPr lang="en-US" sz="1000" dirty="0"/>
              <a:t>, ad </a:t>
            </a:r>
            <a:r>
              <a:rPr lang="en-US" sz="1000" dirty="0" err="1"/>
              <a:t>revenu</a:t>
            </a:r>
            <a:r>
              <a:rPr lang="en-US" sz="1000" dirty="0"/>
              <a:t>, </a:t>
            </a:r>
            <a:r>
              <a:rPr lang="en-US" sz="1000" dirty="0" err="1"/>
              <a:t>increas</a:t>
            </a:r>
            <a:r>
              <a:rPr lang="en-US" sz="1000" dirty="0"/>
              <a:t>, earn, year, </a:t>
            </a:r>
            <a:r>
              <a:rPr lang="en-US" sz="1000" dirty="0" err="1"/>
              <a:t>declin</a:t>
            </a:r>
            <a:r>
              <a:rPr lang="en-US" sz="1000" dirty="0"/>
              <a:t>, </a:t>
            </a:r>
            <a:r>
              <a:rPr lang="en-US" sz="1000" dirty="0" err="1"/>
              <a:t>classifi</a:t>
            </a:r>
            <a:r>
              <a:rPr lang="en-US" sz="1000" dirty="0"/>
              <a:t>, </a:t>
            </a:r>
          </a:p>
          <a:p>
            <a:r>
              <a:rPr lang="en-US" sz="1000" b="1" dirty="0">
                <a:solidFill>
                  <a:srgbClr val="0070C0"/>
                </a:solidFill>
              </a:rPr>
              <a:t>MAJOR PAPER BANKRUPTCIES: </a:t>
            </a:r>
            <a:r>
              <a:rPr lang="en-US" sz="1000" dirty="0" err="1"/>
              <a:t>tribun</a:t>
            </a:r>
            <a:r>
              <a:rPr lang="en-US" sz="1000" dirty="0"/>
              <a:t>, </a:t>
            </a:r>
            <a:r>
              <a:rPr lang="en-US" sz="1000" dirty="0" err="1"/>
              <a:t>chicago</a:t>
            </a:r>
            <a:r>
              <a:rPr lang="en-US" sz="1000" dirty="0"/>
              <a:t>, lo angel, </a:t>
            </a:r>
            <a:r>
              <a:rPr lang="en-US" sz="1000" dirty="0" err="1"/>
              <a:t>suntim</a:t>
            </a:r>
            <a:r>
              <a:rPr lang="en-US" sz="1000" dirty="0"/>
              <a:t>, star </a:t>
            </a:r>
            <a:r>
              <a:rPr lang="en-US" sz="1000" dirty="0" err="1"/>
              <a:t>tribun</a:t>
            </a:r>
            <a:r>
              <a:rPr lang="en-US" sz="1000" dirty="0"/>
              <a:t>, </a:t>
            </a:r>
            <a:r>
              <a:rPr lang="en-US" sz="1000" dirty="0" err="1"/>
              <a:t>compani</a:t>
            </a:r>
            <a:r>
              <a:rPr lang="en-US" sz="1000" dirty="0"/>
              <a:t>, star, angel time, </a:t>
            </a:r>
            <a:r>
              <a:rPr lang="en-US" sz="1000" dirty="0" err="1"/>
              <a:t>zell</a:t>
            </a:r>
            <a:r>
              <a:rPr lang="en-US" sz="1000" dirty="0"/>
              <a:t>, , </a:t>
            </a:r>
            <a:r>
              <a:rPr lang="en-US" sz="1000" dirty="0" err="1"/>
              <a:t>bankruptci</a:t>
            </a:r>
            <a:r>
              <a:rPr lang="en-US" sz="1000" dirty="0"/>
              <a:t>, million, </a:t>
            </a:r>
            <a:r>
              <a:rPr lang="en-US" sz="1000" dirty="0" err="1"/>
              <a:t>deal,media</a:t>
            </a:r>
            <a:r>
              <a:rPr lang="en-US" sz="1000" dirty="0"/>
              <a:t>, </a:t>
            </a:r>
            <a:r>
              <a:rPr lang="en-US" sz="1000" dirty="0" err="1"/>
              <a:t>chicago</a:t>
            </a:r>
            <a:r>
              <a:rPr lang="en-US" sz="1000" dirty="0"/>
              <a:t> </a:t>
            </a:r>
            <a:r>
              <a:rPr lang="en-US" sz="1000" dirty="0" err="1"/>
              <a:t>suntim</a:t>
            </a:r>
            <a:r>
              <a:rPr lang="en-US" sz="1000" dirty="0"/>
              <a:t>, </a:t>
            </a:r>
            <a:r>
              <a:rPr lang="en-US" sz="1000" dirty="0" err="1"/>
              <a:t>holling</a:t>
            </a:r>
            <a:r>
              <a:rPr lang="en-US" sz="1000" dirty="0"/>
              <a:t>, debt, </a:t>
            </a:r>
            <a:r>
              <a:rPr lang="en-US" sz="1000" dirty="0" err="1"/>
              <a:t>newsday</a:t>
            </a:r>
            <a:r>
              <a:rPr lang="en-US" sz="1000" dirty="0"/>
              <a:t>, bid, stock, </a:t>
            </a:r>
            <a:r>
              <a:rPr lang="en-US" sz="1000" dirty="0" err="1"/>
              <a:t>sam</a:t>
            </a:r>
            <a:r>
              <a:rPr lang="en-US" sz="1000" dirty="0"/>
              <a:t> </a:t>
            </a:r>
            <a:r>
              <a:rPr lang="en-US" sz="1000" dirty="0" err="1"/>
              <a:t>zell</a:t>
            </a:r>
            <a:endParaRPr lang="en-US" sz="1000" dirty="0"/>
          </a:p>
          <a:p>
            <a:r>
              <a:rPr lang="en-US" sz="1000" b="1" dirty="0">
                <a:solidFill>
                  <a:srgbClr val="0070C0"/>
                </a:solidFill>
              </a:rPr>
              <a:t>NEWSPEOPLE</a:t>
            </a:r>
            <a:r>
              <a:rPr lang="en-US" sz="1000" b="1" dirty="0"/>
              <a:t>: </a:t>
            </a:r>
            <a:r>
              <a:rPr lang="en-US" sz="1000" dirty="0"/>
              <a:t>editor, </a:t>
            </a:r>
            <a:r>
              <a:rPr lang="en-US" sz="1000" dirty="0" err="1"/>
              <a:t>manag</a:t>
            </a:r>
            <a:r>
              <a:rPr lang="en-US" sz="1000" dirty="0"/>
              <a:t> editor, </a:t>
            </a:r>
            <a:r>
              <a:rPr lang="en-US" sz="1000" dirty="0" err="1"/>
              <a:t>manag</a:t>
            </a:r>
            <a:r>
              <a:rPr lang="en-US" sz="1000" dirty="0"/>
              <a:t>, sport, </a:t>
            </a:r>
            <a:r>
              <a:rPr lang="en-US" sz="1000" dirty="0" err="1"/>
              <a:t>execut</a:t>
            </a:r>
            <a:r>
              <a:rPr lang="en-US" sz="1000" dirty="0"/>
              <a:t> editor, publish, serv, </a:t>
            </a:r>
            <a:r>
              <a:rPr lang="en-US" sz="1000" dirty="0" err="1"/>
              <a:t>daili</a:t>
            </a:r>
            <a:r>
              <a:rPr lang="en-US" sz="1000" dirty="0"/>
              <a:t>, assist, editor publish, paper, </a:t>
            </a:r>
            <a:r>
              <a:rPr lang="en-US" sz="1000" dirty="0" err="1"/>
              <a:t>execut</a:t>
            </a:r>
            <a:r>
              <a:rPr lang="en-US" sz="1000" dirty="0"/>
              <a:t>, report, sport editor, </a:t>
            </a:r>
          </a:p>
          <a:p>
            <a:r>
              <a:rPr lang="en-US" sz="1000" b="1" dirty="0">
                <a:solidFill>
                  <a:srgbClr val="0070C0"/>
                </a:solidFill>
              </a:rPr>
              <a:t>EDITORIAL CARTOONS</a:t>
            </a:r>
            <a:r>
              <a:rPr lang="en-US" sz="1000" b="1" dirty="0"/>
              <a:t>: </a:t>
            </a:r>
            <a:r>
              <a:rPr lang="en-US" sz="1000" dirty="0"/>
              <a:t>cartoonist, comic, cartoon, syndic, strip, </a:t>
            </a:r>
            <a:r>
              <a:rPr lang="en-US" sz="1000" dirty="0" err="1"/>
              <a:t>editori</a:t>
            </a:r>
            <a:r>
              <a:rPr lang="en-US" sz="1000" dirty="0"/>
              <a:t>, </a:t>
            </a:r>
            <a:r>
              <a:rPr lang="en-US" sz="1000" dirty="0" err="1"/>
              <a:t>featur</a:t>
            </a:r>
            <a:r>
              <a:rPr lang="en-US" sz="1000" dirty="0"/>
              <a:t>, creator, </a:t>
            </a:r>
            <a:r>
              <a:rPr lang="en-US" sz="1000" dirty="0" err="1"/>
              <a:t>editori</a:t>
            </a:r>
            <a:r>
              <a:rPr lang="en-US" sz="1000" dirty="0"/>
              <a:t> cartoonist, </a:t>
            </a:r>
            <a:r>
              <a:rPr lang="en-US" sz="1000" dirty="0" err="1"/>
              <a:t>astor</a:t>
            </a:r>
            <a:r>
              <a:rPr lang="en-US" sz="1000" dirty="0"/>
              <a:t>, king, </a:t>
            </a:r>
            <a:r>
              <a:rPr lang="en-US" sz="1000" dirty="0" err="1"/>
              <a:t>univers</a:t>
            </a:r>
            <a:r>
              <a:rPr lang="en-US" sz="1000" dirty="0"/>
              <a:t>, book, </a:t>
            </a:r>
            <a:r>
              <a:rPr lang="en-US" sz="1000" dirty="0" err="1"/>
              <a:t>univers</a:t>
            </a:r>
            <a:r>
              <a:rPr lang="en-US" sz="1000" dirty="0"/>
              <a:t> press, press syndic, </a:t>
            </a:r>
            <a:r>
              <a:rPr lang="en-US" sz="1000" dirty="0" err="1"/>
              <a:t>editori</a:t>
            </a:r>
            <a:r>
              <a:rPr lang="en-US" sz="1000" dirty="0"/>
              <a:t> cartoon, </a:t>
            </a:r>
          </a:p>
          <a:p>
            <a:r>
              <a:rPr lang="en-US" sz="1000" b="1" dirty="0">
                <a:solidFill>
                  <a:srgbClr val="0070C0"/>
                </a:solidFill>
              </a:rPr>
              <a:t>EXEC. NEWSPEOPLE</a:t>
            </a:r>
            <a:r>
              <a:rPr lang="en-US" sz="1000" dirty="0"/>
              <a:t>: </a:t>
            </a:r>
            <a:r>
              <a:rPr lang="en-US" sz="1000" dirty="0" err="1"/>
              <a:t>presid</a:t>
            </a:r>
            <a:r>
              <a:rPr lang="en-US" sz="1000" dirty="0"/>
              <a:t>, vice, publish, vice </a:t>
            </a:r>
            <a:r>
              <a:rPr lang="en-US" sz="1000" dirty="0" err="1"/>
              <a:t>presid</a:t>
            </a:r>
            <a:r>
              <a:rPr lang="en-US" sz="1000" dirty="0"/>
              <a:t>, media, </a:t>
            </a:r>
            <a:r>
              <a:rPr lang="en-US" sz="1000" dirty="0" err="1"/>
              <a:t>compani</a:t>
            </a:r>
            <a:r>
              <a:rPr lang="en-US" sz="1000" dirty="0"/>
              <a:t>, sale, director, market, group, </a:t>
            </a:r>
            <a:r>
              <a:rPr lang="en-US" sz="1000" dirty="0" err="1"/>
              <a:t>manag</a:t>
            </a:r>
            <a:r>
              <a:rPr lang="en-US" sz="1000" dirty="0"/>
              <a:t>, </a:t>
            </a:r>
            <a:r>
              <a:rPr lang="en-US" sz="1000" dirty="0" err="1"/>
              <a:t>advertis</a:t>
            </a:r>
            <a:r>
              <a:rPr lang="en-US" sz="1000" dirty="0"/>
              <a:t>, serv, </a:t>
            </a:r>
            <a:r>
              <a:rPr lang="en-US" sz="1000" dirty="0" err="1"/>
              <a:t>execut</a:t>
            </a:r>
            <a:r>
              <a:rPr lang="en-US" sz="1000" dirty="0"/>
              <a:t>, appoint, </a:t>
            </a:r>
            <a:r>
              <a:rPr lang="en-US" sz="1000" dirty="0" err="1"/>
              <a:t>commun</a:t>
            </a:r>
            <a:r>
              <a:rPr lang="en-US" sz="1000" dirty="0"/>
              <a:t>, senior</a:t>
            </a:r>
          </a:p>
          <a:p>
            <a:r>
              <a:rPr lang="en-US" sz="1000" b="1" dirty="0">
                <a:solidFill>
                  <a:srgbClr val="0070C0"/>
                </a:solidFill>
              </a:rPr>
              <a:t>JOURNALISM AWARDS</a:t>
            </a:r>
            <a:r>
              <a:rPr lang="en-US" sz="1000" b="1" dirty="0"/>
              <a:t>:  </a:t>
            </a:r>
            <a:r>
              <a:rPr lang="en-US" sz="1000" dirty="0"/>
              <a:t>journal, award, student, school, </a:t>
            </a:r>
            <a:r>
              <a:rPr lang="en-US" sz="1000" dirty="0" err="1"/>
              <a:t>univers</a:t>
            </a:r>
            <a:r>
              <a:rPr lang="en-US" sz="1000" dirty="0"/>
              <a:t>, </a:t>
            </a:r>
            <a:r>
              <a:rPr lang="en-US" sz="1000" dirty="0" err="1"/>
              <a:t>commun</a:t>
            </a:r>
            <a:r>
              <a:rPr lang="en-US" sz="1000" dirty="0"/>
              <a:t>, local, prize, winner, </a:t>
            </a:r>
            <a:r>
              <a:rPr lang="en-US" sz="1000" dirty="0" err="1"/>
              <a:t>foundat</a:t>
            </a:r>
            <a:r>
              <a:rPr lang="en-US" sz="1000" dirty="0"/>
              <a:t>, program, </a:t>
            </a:r>
            <a:r>
              <a:rPr lang="en-US" sz="1000" dirty="0" err="1"/>
              <a:t>pulitz</a:t>
            </a:r>
            <a:r>
              <a:rPr lang="en-US" sz="1000" dirty="0"/>
              <a:t>, project, public, </a:t>
            </a:r>
            <a:r>
              <a:rPr lang="en-US" sz="1000" dirty="0" err="1"/>
              <a:t>colleg</a:t>
            </a:r>
            <a:r>
              <a:rPr lang="en-US" sz="1000" dirty="0"/>
              <a:t>, year, honor, won, </a:t>
            </a:r>
          </a:p>
          <a:p>
            <a:r>
              <a:rPr lang="en-US" sz="1000" b="1" dirty="0">
                <a:solidFill>
                  <a:srgbClr val="0070C0"/>
                </a:solidFill>
              </a:rPr>
              <a:t>WAR IN MIDDLE EAST</a:t>
            </a:r>
            <a:r>
              <a:rPr lang="en-US" sz="1000" dirty="0"/>
              <a:t>: </a:t>
            </a:r>
            <a:r>
              <a:rPr lang="en-US" sz="1000" dirty="0" err="1"/>
              <a:t>iraq</a:t>
            </a:r>
            <a:r>
              <a:rPr lang="en-US" sz="1000" dirty="0"/>
              <a:t>, war, </a:t>
            </a:r>
            <a:r>
              <a:rPr lang="en-US" sz="1000" dirty="0" err="1"/>
              <a:t>iraqi</a:t>
            </a:r>
            <a:r>
              <a:rPr lang="en-US" sz="1000" dirty="0"/>
              <a:t>, </a:t>
            </a:r>
            <a:r>
              <a:rPr lang="en-US" sz="1000" dirty="0" err="1"/>
              <a:t>militari</a:t>
            </a:r>
            <a:r>
              <a:rPr lang="en-US" sz="1000" dirty="0"/>
              <a:t>, bush, troop, soldier, </a:t>
            </a:r>
            <a:r>
              <a:rPr lang="en-US" sz="1000" dirty="0" err="1"/>
              <a:t>american</a:t>
            </a:r>
            <a:r>
              <a:rPr lang="en-US" sz="1000" dirty="0"/>
              <a:t>, </a:t>
            </a:r>
            <a:r>
              <a:rPr lang="en-US" sz="1000" dirty="0" err="1"/>
              <a:t>baghdad</a:t>
            </a:r>
            <a:r>
              <a:rPr lang="en-US" sz="1000" dirty="0"/>
              <a:t>, kill, </a:t>
            </a:r>
            <a:r>
              <a:rPr lang="en-US" sz="1000" dirty="0" err="1"/>
              <a:t>armi</a:t>
            </a:r>
            <a:r>
              <a:rPr lang="en-US" sz="1000" dirty="0"/>
              <a:t>, death, </a:t>
            </a:r>
            <a:r>
              <a:rPr lang="en-US" sz="1000" dirty="0" err="1"/>
              <a:t>forc</a:t>
            </a:r>
            <a:r>
              <a:rPr lang="en-US" sz="1000" dirty="0"/>
              <a:t>, pentagon, </a:t>
            </a:r>
            <a:r>
              <a:rPr lang="en-US" sz="1000" dirty="0" err="1"/>
              <a:t>offici</a:t>
            </a:r>
            <a:r>
              <a:rPr lang="en-US" sz="1000" dirty="0"/>
              <a:t>, </a:t>
            </a:r>
            <a:r>
              <a:rPr lang="en-US" sz="1000" dirty="0" err="1"/>
              <a:t>presid</a:t>
            </a:r>
            <a:r>
              <a:rPr lang="en-US" sz="1000" dirty="0"/>
              <a:t>, </a:t>
            </a:r>
            <a:r>
              <a:rPr lang="en-US" sz="1000" dirty="0" err="1"/>
              <a:t>marin</a:t>
            </a:r>
            <a:r>
              <a:rPr lang="en-US" sz="1000" dirty="0"/>
              <a:t>,</a:t>
            </a:r>
          </a:p>
          <a:p>
            <a:r>
              <a:rPr lang="en-US" sz="1000" b="1" dirty="0">
                <a:solidFill>
                  <a:srgbClr val="0070C0"/>
                </a:solidFill>
              </a:rPr>
              <a:t>ONLINE PUBLISHING</a:t>
            </a:r>
            <a:r>
              <a:rPr lang="en-US" sz="1000" b="1" dirty="0"/>
              <a:t>: </a:t>
            </a:r>
            <a:r>
              <a:rPr lang="en-US" sz="1000" dirty="0"/>
              <a:t>site, web, </a:t>
            </a:r>
            <a:r>
              <a:rPr lang="en-US" sz="1000" dirty="0" err="1"/>
              <a:t>onlin</a:t>
            </a:r>
            <a:r>
              <a:rPr lang="en-US" sz="1000" dirty="0"/>
              <a:t>, web site, content, internet, user, </a:t>
            </a:r>
            <a:r>
              <a:rPr lang="en-US" sz="1000" dirty="0" err="1"/>
              <a:t>servic</a:t>
            </a:r>
            <a:r>
              <a:rPr lang="en-US" sz="1000" dirty="0"/>
              <a:t>, ad, use, search, page, local, </a:t>
            </a:r>
            <a:r>
              <a:rPr lang="en-US" sz="1000" dirty="0" err="1"/>
              <a:t>advertis</a:t>
            </a:r>
            <a:r>
              <a:rPr lang="en-US" sz="1000" dirty="0"/>
              <a:t>, inform, </a:t>
            </a:r>
            <a:r>
              <a:rPr lang="en-US" sz="1000" dirty="0" err="1"/>
              <a:t>provid</a:t>
            </a:r>
            <a:r>
              <a:rPr lang="en-US" sz="1000" dirty="0"/>
              <a:t>, interact, link, access, offer, email, publish, print, launch, list, reader, </a:t>
            </a:r>
          </a:p>
          <a:p>
            <a:r>
              <a:rPr lang="en-US" sz="1000" b="1" dirty="0">
                <a:solidFill>
                  <a:srgbClr val="0070C0"/>
                </a:solidFill>
              </a:rPr>
              <a:t>MAJOR NATIONAL NEWSPAPERS</a:t>
            </a:r>
            <a:r>
              <a:rPr lang="en-US" sz="1000" b="1" dirty="0"/>
              <a:t>: </a:t>
            </a:r>
            <a:r>
              <a:rPr lang="en-US" sz="1000" dirty="0" err="1"/>
              <a:t>york</a:t>
            </a:r>
            <a:r>
              <a:rPr lang="en-US" sz="1000" dirty="0"/>
              <a:t>, new </a:t>
            </a:r>
            <a:r>
              <a:rPr lang="en-US" sz="1000" dirty="0" err="1"/>
              <a:t>york</a:t>
            </a:r>
            <a:r>
              <a:rPr lang="en-US" sz="1000" dirty="0"/>
              <a:t>, </a:t>
            </a:r>
            <a:r>
              <a:rPr lang="en-US" sz="1000" dirty="0" err="1"/>
              <a:t>york</a:t>
            </a:r>
            <a:r>
              <a:rPr lang="en-US" sz="1000" dirty="0"/>
              <a:t> time, post, </a:t>
            </a:r>
            <a:r>
              <a:rPr lang="en-US" sz="1000" dirty="0" err="1"/>
              <a:t>washington</a:t>
            </a:r>
            <a:r>
              <a:rPr lang="en-US" sz="1000" dirty="0"/>
              <a:t>, </a:t>
            </a:r>
            <a:r>
              <a:rPr lang="en-US" sz="1000" dirty="0" err="1"/>
              <a:t>washington</a:t>
            </a:r>
            <a:r>
              <a:rPr lang="en-US" sz="1000" dirty="0"/>
              <a:t> post, read new, globe, </a:t>
            </a:r>
            <a:r>
              <a:rPr lang="en-US" sz="1000" dirty="0" err="1"/>
              <a:t>nyt</a:t>
            </a:r>
            <a:r>
              <a:rPr lang="en-US" sz="1000" dirty="0"/>
              <a:t>, </a:t>
            </a:r>
            <a:r>
              <a:rPr lang="en-US" sz="1000" dirty="0" err="1"/>
              <a:t>boston</a:t>
            </a:r>
            <a:r>
              <a:rPr lang="en-US" sz="1000" dirty="0"/>
              <a:t>, report, </a:t>
            </a:r>
            <a:r>
              <a:rPr lang="en-US" sz="1000" dirty="0" err="1"/>
              <a:t>magazin</a:t>
            </a:r>
            <a:r>
              <a:rPr lang="en-US" sz="1000" dirty="0"/>
              <a:t>, </a:t>
            </a:r>
            <a:r>
              <a:rPr lang="en-US" sz="1000" dirty="0" err="1"/>
              <a:t>york</a:t>
            </a:r>
            <a:r>
              <a:rPr lang="en-US" sz="1000" dirty="0"/>
              <a:t> post, </a:t>
            </a:r>
            <a:r>
              <a:rPr lang="en-US" sz="1000" dirty="0" err="1"/>
              <a:t>york</a:t>
            </a:r>
            <a:r>
              <a:rPr lang="en-US" sz="1000" dirty="0"/>
              <a:t> </a:t>
            </a:r>
            <a:r>
              <a:rPr lang="en-US" sz="1000" dirty="0" err="1"/>
              <a:t>citi</a:t>
            </a:r>
            <a:r>
              <a:rPr lang="en-US" sz="1000" dirty="0"/>
              <a:t>, </a:t>
            </a:r>
            <a:r>
              <a:rPr lang="en-US" sz="1000" dirty="0" err="1"/>
              <a:t>ny</a:t>
            </a:r>
            <a:r>
              <a:rPr lang="en-US" sz="1000" dirty="0"/>
              <a:t>, </a:t>
            </a:r>
            <a:r>
              <a:rPr lang="en-US" sz="1000" dirty="0" err="1"/>
              <a:t>daili</a:t>
            </a:r>
            <a:r>
              <a:rPr lang="en-US" sz="1000" dirty="0"/>
              <a:t> news, read, </a:t>
            </a:r>
            <a:r>
              <a:rPr lang="en-US" sz="1000" dirty="0" err="1"/>
              <a:t>boston</a:t>
            </a:r>
            <a:r>
              <a:rPr lang="en-US" sz="1000" dirty="0"/>
              <a:t> globe</a:t>
            </a:r>
          </a:p>
          <a:p>
            <a:r>
              <a:rPr lang="en-US" sz="1000" b="1" dirty="0">
                <a:solidFill>
                  <a:srgbClr val="0070C0"/>
                </a:solidFill>
              </a:rPr>
              <a:t>SOCIAL MEDIA &amp; FAKE NEWS</a:t>
            </a:r>
            <a:r>
              <a:rPr lang="en-US" sz="1000" b="1" dirty="0"/>
              <a:t>: </a:t>
            </a:r>
            <a:r>
              <a:rPr lang="en-US" sz="1000" dirty="0" err="1"/>
              <a:t>facebook</a:t>
            </a:r>
            <a:r>
              <a:rPr lang="en-US" sz="1000" dirty="0"/>
              <a:t>, read, video, media, social, digit, platform, content, app, publish, </a:t>
            </a:r>
            <a:r>
              <a:rPr lang="en-US" sz="1000" dirty="0" err="1"/>
              <a:t>googl</a:t>
            </a:r>
            <a:r>
              <a:rPr lang="en-US" sz="1000" dirty="0"/>
              <a:t>, </a:t>
            </a:r>
            <a:r>
              <a:rPr lang="en-US" sz="1000" dirty="0" err="1"/>
              <a:t>mobil</a:t>
            </a:r>
            <a:r>
              <a:rPr lang="en-US" sz="1000" dirty="0"/>
              <a:t>, social media,  twitter, user, read </a:t>
            </a:r>
            <a:r>
              <a:rPr lang="en-US" sz="1000" dirty="0" err="1"/>
              <a:t>facebook</a:t>
            </a:r>
            <a:r>
              <a:rPr lang="en-US" sz="1000" dirty="0"/>
              <a:t>, </a:t>
            </a:r>
            <a:r>
              <a:rPr lang="en-US" sz="1000" dirty="0" err="1"/>
              <a:t>audienc</a:t>
            </a:r>
            <a:r>
              <a:rPr lang="en-US" sz="1000" dirty="0"/>
              <a:t>, fake, data, fake news,</a:t>
            </a:r>
          </a:p>
          <a:p>
            <a:r>
              <a:rPr lang="en-US" sz="1000" b="1" dirty="0">
                <a:solidFill>
                  <a:srgbClr val="0070C0"/>
                </a:solidFill>
              </a:rPr>
              <a:t>LEGAL ISSUES</a:t>
            </a:r>
            <a:r>
              <a:rPr lang="en-US" sz="1000" b="1" dirty="0"/>
              <a:t>: </a:t>
            </a:r>
            <a:r>
              <a:rPr lang="en-US" sz="1000" dirty="0"/>
              <a:t>court, </a:t>
            </a:r>
            <a:r>
              <a:rPr lang="en-US" sz="1000" dirty="0" err="1"/>
              <a:t>judg</a:t>
            </a:r>
            <a:r>
              <a:rPr lang="en-US" sz="1000" dirty="0"/>
              <a:t>, case, rule, law, attorney, </a:t>
            </a:r>
            <a:r>
              <a:rPr lang="en-US" sz="1000" dirty="0" err="1"/>
              <a:t>feder</a:t>
            </a:r>
            <a:r>
              <a:rPr lang="en-US" sz="1000" dirty="0"/>
              <a:t>, file, report, appeal, </a:t>
            </a:r>
            <a:r>
              <a:rPr lang="en-US" sz="1000" dirty="0" err="1"/>
              <a:t>investig</a:t>
            </a:r>
            <a:r>
              <a:rPr lang="en-US" sz="1000" dirty="0"/>
              <a:t>, lawsuit, trial, black, public, record, inform, state</a:t>
            </a:r>
          </a:p>
          <a:p>
            <a:r>
              <a:rPr lang="en-US" sz="1000" b="1" dirty="0">
                <a:solidFill>
                  <a:srgbClr val="0070C0"/>
                </a:solidFill>
              </a:rPr>
              <a:t>FREEDOM OF PRESS</a:t>
            </a:r>
            <a:r>
              <a:rPr lang="en-US" sz="1000" b="1" dirty="0"/>
              <a:t>: </a:t>
            </a:r>
            <a:r>
              <a:rPr lang="en-US" sz="1000" dirty="0"/>
              <a:t>journalist, report, press, media, freedom, govern, kill, read, </a:t>
            </a:r>
            <a:r>
              <a:rPr lang="en-US" sz="1000" dirty="0" err="1"/>
              <a:t>polic</a:t>
            </a:r>
            <a:r>
              <a:rPr lang="en-US" sz="1000" dirty="0"/>
              <a:t>, arrest, press freedom, </a:t>
            </a:r>
            <a:r>
              <a:rPr lang="en-US" sz="1000" dirty="0" err="1"/>
              <a:t>countri</a:t>
            </a:r>
            <a:r>
              <a:rPr lang="en-US" sz="1000" dirty="0"/>
              <a:t>, organ, cover, group, attack, trump, protest, world, </a:t>
            </a:r>
            <a:r>
              <a:rPr lang="en-US" sz="1000" dirty="0" err="1"/>
              <a:t>investig</a:t>
            </a:r>
            <a:r>
              <a:rPr lang="en-US" sz="1000" dirty="0"/>
              <a:t>, </a:t>
            </a:r>
            <a:r>
              <a:rPr lang="en-US" sz="1000" dirty="0" err="1"/>
              <a:t>associ</a:t>
            </a:r>
            <a:r>
              <a:rPr lang="en-US" sz="1000" dirty="0"/>
              <a:t>, protect</a:t>
            </a:r>
          </a:p>
          <a:p>
            <a:r>
              <a:rPr lang="en-US" sz="1000" b="1" dirty="0">
                <a:solidFill>
                  <a:srgbClr val="0070C0"/>
                </a:solidFill>
              </a:rPr>
              <a:t>UNION ISSUES</a:t>
            </a:r>
            <a:r>
              <a:rPr lang="en-US" sz="1000" b="1" dirty="0"/>
              <a:t>: </a:t>
            </a:r>
            <a:r>
              <a:rPr lang="en-US" sz="1000" dirty="0"/>
              <a:t>union, guild, </a:t>
            </a:r>
            <a:r>
              <a:rPr lang="en-US" sz="1000" dirty="0" err="1"/>
              <a:t>employe</a:t>
            </a:r>
            <a:r>
              <a:rPr lang="en-US" sz="1000" dirty="0"/>
              <a:t>, contract, cut, paper, newsroom, worker, buyout, job, layoff, </a:t>
            </a:r>
            <a:r>
              <a:rPr lang="en-US" sz="1000" dirty="0" err="1"/>
              <a:t>newspap</a:t>
            </a:r>
            <a:r>
              <a:rPr lang="en-US" sz="1000" dirty="0"/>
              <a:t> guild, vote</a:t>
            </a:r>
          </a:p>
          <a:p>
            <a:r>
              <a:rPr lang="en-US" sz="1000" b="1" dirty="0">
                <a:solidFill>
                  <a:srgbClr val="0070C0"/>
                </a:solidFill>
              </a:rPr>
              <a:t>WALL STREET &amp; WSJ ACQUISITION</a:t>
            </a:r>
            <a:r>
              <a:rPr lang="en-US" sz="1000" b="1" dirty="0"/>
              <a:t>: </a:t>
            </a:r>
            <a:r>
              <a:rPr lang="en-US" sz="1000" dirty="0" err="1"/>
              <a:t>jone</a:t>
            </a:r>
            <a:r>
              <a:rPr lang="en-US" sz="1000" dirty="0"/>
              <a:t>, </a:t>
            </a:r>
            <a:r>
              <a:rPr lang="en-US" sz="1000" dirty="0" err="1"/>
              <a:t>dow</a:t>
            </a:r>
            <a:r>
              <a:rPr lang="en-US" sz="1000" dirty="0"/>
              <a:t>, </a:t>
            </a:r>
            <a:r>
              <a:rPr lang="en-US" sz="1000" dirty="0" err="1"/>
              <a:t>dow</a:t>
            </a:r>
            <a:r>
              <a:rPr lang="en-US" sz="1000" dirty="0"/>
              <a:t> </a:t>
            </a:r>
            <a:r>
              <a:rPr lang="en-US" sz="1000" dirty="0" err="1"/>
              <a:t>jone</a:t>
            </a:r>
            <a:r>
              <a:rPr lang="en-US" sz="1000" dirty="0"/>
              <a:t>, journal, wall, wall street, street journal, street, </a:t>
            </a:r>
            <a:r>
              <a:rPr lang="en-US" sz="1000" dirty="0" err="1"/>
              <a:t>murdoch</a:t>
            </a:r>
            <a:r>
              <a:rPr lang="en-US" sz="1000" dirty="0"/>
              <a:t>, news </a:t>
            </a:r>
            <a:r>
              <a:rPr lang="en-US" sz="1000" dirty="0" err="1"/>
              <a:t>corp</a:t>
            </a:r>
            <a:r>
              <a:rPr lang="en-US" sz="1000" dirty="0"/>
              <a:t>, </a:t>
            </a:r>
            <a:r>
              <a:rPr lang="en-US" sz="1000" dirty="0" err="1"/>
              <a:t>corp</a:t>
            </a:r>
            <a:r>
              <a:rPr lang="en-US" sz="1000" dirty="0"/>
              <a:t>, </a:t>
            </a:r>
            <a:r>
              <a:rPr lang="en-US" sz="1000" dirty="0" err="1"/>
              <a:t>wsj</a:t>
            </a:r>
            <a:r>
              <a:rPr lang="en-US" sz="1000" dirty="0"/>
              <a:t>, </a:t>
            </a:r>
            <a:r>
              <a:rPr lang="en-US" sz="1000" dirty="0" err="1"/>
              <a:t>rupert</a:t>
            </a:r>
            <a:r>
              <a:rPr lang="en-US" sz="1000" dirty="0"/>
              <a:t>, </a:t>
            </a:r>
            <a:r>
              <a:rPr lang="en-US" sz="1000" dirty="0" err="1"/>
              <a:t>compani</a:t>
            </a:r>
            <a:r>
              <a:rPr lang="en-US" sz="1000" dirty="0"/>
              <a:t>, </a:t>
            </a:r>
            <a:r>
              <a:rPr lang="en-US" sz="1000" dirty="0" err="1"/>
              <a:t>bancroft</a:t>
            </a:r>
            <a:r>
              <a:rPr lang="en-US" sz="1000" dirty="0"/>
              <a:t>, </a:t>
            </a:r>
            <a:r>
              <a:rPr lang="en-US" sz="1000" dirty="0" err="1"/>
              <a:t>rupert</a:t>
            </a:r>
            <a:r>
              <a:rPr lang="en-US" sz="1000" dirty="0"/>
              <a:t> </a:t>
            </a:r>
            <a:r>
              <a:rPr lang="en-US" sz="1000" dirty="0" err="1"/>
              <a:t>murdoch</a:t>
            </a:r>
            <a:r>
              <a:rPr lang="en-US" sz="1000" dirty="0"/>
              <a:t>, stock</a:t>
            </a:r>
          </a:p>
          <a:p>
            <a:r>
              <a:rPr lang="en-US" sz="1000" b="1" dirty="0">
                <a:solidFill>
                  <a:srgbClr val="0070C0"/>
                </a:solidFill>
              </a:rPr>
              <a:t>CIRCULATION &amp; DISTRIBUTION</a:t>
            </a:r>
            <a:r>
              <a:rPr lang="en-US" sz="1000" dirty="0"/>
              <a:t>: print, paper, </a:t>
            </a:r>
            <a:r>
              <a:rPr lang="en-US" sz="1000" dirty="0" err="1"/>
              <a:t>daili</a:t>
            </a:r>
            <a:r>
              <a:rPr lang="en-US" sz="1000" dirty="0"/>
              <a:t>, </a:t>
            </a:r>
            <a:r>
              <a:rPr lang="en-US" sz="1000" dirty="0" err="1"/>
              <a:t>circul</a:t>
            </a:r>
            <a:r>
              <a:rPr lang="en-US" sz="1000" dirty="0"/>
              <a:t>, press, product, edit, publish, </a:t>
            </a:r>
            <a:r>
              <a:rPr lang="en-US" sz="1000" dirty="0" err="1"/>
              <a:t>goss</a:t>
            </a:r>
            <a:r>
              <a:rPr lang="en-US" sz="1000" dirty="0"/>
              <a:t>, </a:t>
            </a:r>
            <a:r>
              <a:rPr lang="en-US" sz="1000" dirty="0" err="1"/>
              <a:t>copi</a:t>
            </a:r>
            <a:r>
              <a:rPr lang="en-US" sz="1000" dirty="0"/>
              <a:t>, </a:t>
            </a:r>
            <a:r>
              <a:rPr lang="en-US" sz="1000" dirty="0" err="1"/>
              <a:t>sunday</a:t>
            </a:r>
            <a:r>
              <a:rPr lang="en-US" sz="1000" dirty="0"/>
              <a:t>, </a:t>
            </a:r>
            <a:r>
              <a:rPr lang="en-US" sz="1000" dirty="0" err="1"/>
              <a:t>weekli</a:t>
            </a:r>
            <a:r>
              <a:rPr lang="en-US" sz="1000" dirty="0"/>
              <a:t>, plant, color, reader, </a:t>
            </a:r>
            <a:r>
              <a:rPr lang="en-US" sz="1000" dirty="0" err="1"/>
              <a:t>instal</a:t>
            </a:r>
            <a:r>
              <a:rPr lang="en-US" sz="1000" dirty="0"/>
              <a:t>, free, plate, page, </a:t>
            </a:r>
            <a:r>
              <a:rPr lang="en-US" sz="1000" dirty="0" err="1"/>
              <a:t>distribut</a:t>
            </a:r>
            <a:r>
              <a:rPr lang="en-US" sz="1000" dirty="0"/>
              <a:t>, </a:t>
            </a:r>
            <a:r>
              <a:rPr lang="en-US" sz="1000" dirty="0" err="1"/>
              <a:t>deliveri</a:t>
            </a:r>
            <a:r>
              <a:rPr lang="en-US" sz="1000" dirty="0"/>
              <a:t>, custom, </a:t>
            </a:r>
            <a:r>
              <a:rPr lang="en-US" sz="1000" dirty="0" err="1"/>
              <a:t>daili</a:t>
            </a:r>
            <a:r>
              <a:rPr lang="en-US" sz="1000" dirty="0"/>
              <a:t> news, </a:t>
            </a:r>
            <a:r>
              <a:rPr lang="en-US" sz="1000" dirty="0" err="1"/>
              <a:t>oper</a:t>
            </a:r>
            <a:r>
              <a:rPr lang="en-US" sz="1000" dirty="0"/>
              <a:t>, </a:t>
            </a:r>
          </a:p>
          <a:p>
            <a:r>
              <a:rPr lang="en-US" sz="1000" b="1" dirty="0">
                <a:solidFill>
                  <a:srgbClr val="0070C0"/>
                </a:solidFill>
              </a:rPr>
              <a:t>MERGERS &amp; ACQUISITIONS</a:t>
            </a:r>
            <a:r>
              <a:rPr lang="en-US" sz="1000" b="1" dirty="0"/>
              <a:t>: </a:t>
            </a:r>
            <a:r>
              <a:rPr lang="en-US" sz="1000" dirty="0"/>
              <a:t>ridder, knight, knight ridder, </a:t>
            </a:r>
            <a:r>
              <a:rPr lang="en-US" sz="1000" dirty="0" err="1"/>
              <a:t>mcclatchi</a:t>
            </a:r>
            <a:r>
              <a:rPr lang="en-US" sz="1000" dirty="0"/>
              <a:t>, </a:t>
            </a:r>
            <a:r>
              <a:rPr lang="en-US" sz="1000" dirty="0" err="1"/>
              <a:t>compani</a:t>
            </a:r>
            <a:r>
              <a:rPr lang="en-US" sz="1000" dirty="0"/>
              <a:t>, san, </a:t>
            </a:r>
            <a:r>
              <a:rPr lang="en-US" sz="1000" dirty="0" err="1"/>
              <a:t>gannett</a:t>
            </a:r>
            <a:r>
              <a:rPr lang="en-US" sz="1000" dirty="0"/>
              <a:t>, san </a:t>
            </a:r>
            <a:r>
              <a:rPr lang="en-US" sz="1000" dirty="0" err="1"/>
              <a:t>jose</a:t>
            </a:r>
            <a:r>
              <a:rPr lang="en-US" sz="1000" dirty="0"/>
              <a:t>, </a:t>
            </a:r>
            <a:r>
              <a:rPr lang="en-US" sz="1000" dirty="0" err="1"/>
              <a:t>jose</a:t>
            </a:r>
            <a:r>
              <a:rPr lang="en-US" sz="1000" dirty="0"/>
              <a:t>, </a:t>
            </a:r>
            <a:r>
              <a:rPr lang="en-US" sz="1000" dirty="0" err="1"/>
              <a:t>philadelphia</a:t>
            </a:r>
            <a:r>
              <a:rPr lang="en-US" sz="1000" dirty="0"/>
              <a:t>, stock, </a:t>
            </a:r>
            <a:r>
              <a:rPr lang="en-US" sz="1000" dirty="0" err="1"/>
              <a:t>medianew</a:t>
            </a:r>
            <a:r>
              <a:rPr lang="en-US" sz="1000" dirty="0"/>
              <a:t>, </a:t>
            </a:r>
            <a:r>
              <a:rPr lang="en-US" sz="1000" dirty="0" err="1"/>
              <a:t>mercuri</a:t>
            </a:r>
            <a:r>
              <a:rPr lang="en-US" sz="1000" dirty="0"/>
              <a:t>, </a:t>
            </a:r>
            <a:r>
              <a:rPr lang="en-US" sz="1000" dirty="0" err="1"/>
              <a:t>mercuri</a:t>
            </a:r>
            <a:r>
              <a:rPr lang="en-US" sz="1000" dirty="0"/>
              <a:t> news, paper, deal, bid</a:t>
            </a:r>
          </a:p>
          <a:p>
            <a:r>
              <a:rPr lang="en-US" sz="1000" b="1" dirty="0">
                <a:solidFill>
                  <a:srgbClr val="0070C0"/>
                </a:solidFill>
              </a:rPr>
              <a:t>NO TOPIC</a:t>
            </a:r>
            <a:r>
              <a:rPr lang="en-US" sz="1000" b="1" dirty="0"/>
              <a:t>: </a:t>
            </a:r>
            <a:r>
              <a:rPr lang="en-US" sz="1000" dirty="0"/>
              <a:t>hi, say, </a:t>
            </a:r>
            <a:r>
              <a:rPr lang="en-US" sz="1000" dirty="0" err="1"/>
              <a:t>stori</a:t>
            </a:r>
            <a:r>
              <a:rPr lang="en-US" sz="1000" dirty="0"/>
              <a:t>, </a:t>
            </a:r>
            <a:r>
              <a:rPr lang="en-US" sz="1000" dirty="0" err="1"/>
              <a:t>peopl</a:t>
            </a:r>
            <a:r>
              <a:rPr lang="en-US" sz="1000" dirty="0"/>
              <a:t>, like, think, column, </a:t>
            </a:r>
            <a:r>
              <a:rPr lang="en-US" sz="1000" dirty="0" err="1"/>
              <a:t>obama</a:t>
            </a:r>
            <a:r>
              <a:rPr lang="en-US" sz="1000" dirty="0"/>
              <a:t>, just, paper, know, </a:t>
            </a:r>
            <a:r>
              <a:rPr lang="en-US" sz="1000" dirty="0" err="1"/>
              <a:t>dont</a:t>
            </a:r>
            <a:r>
              <a:rPr lang="en-US" sz="1000" dirty="0"/>
              <a:t>, want, day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6D808C-E230-6C4D-95B2-054646FF2832}"/>
              </a:ext>
            </a:extLst>
          </p:cNvPr>
          <p:cNvSpPr txBox="1"/>
          <p:nvPr/>
        </p:nvSpPr>
        <p:spPr>
          <a:xfrm>
            <a:off x="674868" y="155628"/>
            <a:ext cx="6044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MOST COMMON WORDS IN EACH TOPIC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B2BE221-040A-1949-9769-06771F8BD4BE}"/>
              </a:ext>
            </a:extLst>
          </p:cNvPr>
          <p:cNvCxnSpPr>
            <a:cxnSpLocks/>
          </p:cNvCxnSpPr>
          <p:nvPr/>
        </p:nvCxnSpPr>
        <p:spPr>
          <a:xfrm>
            <a:off x="748020" y="678848"/>
            <a:ext cx="10508244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375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3DB3-C3E9-4940-9578-CCEAB6D0E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All-time Topic Distribution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D95775-0D49-5A4F-AA45-DEA6F4C02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280" y="2219061"/>
            <a:ext cx="5486400" cy="3657600"/>
          </a:xfrm>
        </p:spPr>
      </p:pic>
    </p:spTree>
    <p:extLst>
      <p:ext uri="{BB962C8B-B14F-4D97-AF65-F5344CB8AC3E}">
        <p14:creationId xmlns:p14="http://schemas.microsoft.com/office/powerpoint/2010/main" val="2981992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3DB3-C3E9-4940-9578-CCEAB6D0E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Popularity by Year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01EB6D-0E97-ED40-93BC-C02ECACE27D8}"/>
              </a:ext>
            </a:extLst>
          </p:cNvPr>
          <p:cNvSpPr txBox="1"/>
          <p:nvPr/>
        </p:nvSpPr>
        <p:spPr>
          <a:xfrm>
            <a:off x="8618856" y="2535518"/>
            <a:ext cx="2323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distribution over time </a:t>
            </a:r>
            <a:r>
              <a:rPr lang="en-US" b="1" dirty="0"/>
              <a:t>without</a:t>
            </a:r>
            <a:r>
              <a:rPr lang="en-US" dirty="0"/>
              <a:t> pre-normalization</a:t>
            </a:r>
          </a:p>
        </p:txBody>
      </p:sp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EFCC9C59-3B99-9B4F-B677-CC05A0FEA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280" y="2286000"/>
            <a:ext cx="7521576" cy="376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2868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3DB3-C3E9-4940-9578-CCEAB6D0E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Popularity by Year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3123CC-67C6-5044-96B9-82635BC008DF}"/>
              </a:ext>
            </a:extLst>
          </p:cNvPr>
          <p:cNvSpPr txBox="1"/>
          <p:nvPr/>
        </p:nvSpPr>
        <p:spPr>
          <a:xfrm>
            <a:off x="8618856" y="2545133"/>
            <a:ext cx="1981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distribution over time </a:t>
            </a:r>
            <a:r>
              <a:rPr lang="en-US" b="1" dirty="0"/>
              <a:t>after</a:t>
            </a:r>
            <a:r>
              <a:rPr lang="en-US" dirty="0"/>
              <a:t> pre-normalization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C962DD7-1BBE-F345-B14F-B9BF99B72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280" y="2286001"/>
            <a:ext cx="7521576" cy="3760788"/>
          </a:xfrm>
        </p:spPr>
      </p:pic>
    </p:spTree>
    <p:extLst>
      <p:ext uri="{BB962C8B-B14F-4D97-AF65-F5344CB8AC3E}">
        <p14:creationId xmlns:p14="http://schemas.microsoft.com/office/powerpoint/2010/main" val="461387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8AD80F-FA10-D548-87B5-CDE7356DA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/>
              <a:t>Introduction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06CB115D-7E76-4F09-8D63-5B9B2AB6B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4426806" cy="3229714"/>
          </a:xfrm>
        </p:spPr>
        <p:txBody>
          <a:bodyPr>
            <a:normAutofit/>
          </a:bodyPr>
          <a:lstStyle/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 Papers initially struggled to adapt to internet age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 Industry collapsed in 2006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 Subsequent financial crises crippled many papers, small and large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endParaRPr lang="en-US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681DCF1E-14C0-2045-8CAF-B730FE1EA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" t="117" r="-1" b="8091"/>
          <a:stretch/>
        </p:blipFill>
        <p:spPr>
          <a:xfrm>
            <a:off x="6247033" y="700194"/>
            <a:ext cx="4633403" cy="502635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EE21EB-7932-7045-B4DC-E7F80AE11C5D}"/>
              </a:ext>
            </a:extLst>
          </p:cNvPr>
          <p:cNvSpPr txBox="1"/>
          <p:nvPr/>
        </p:nvSpPr>
        <p:spPr>
          <a:xfrm>
            <a:off x="6203054" y="5763721"/>
            <a:ext cx="1690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 USD billions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925384-B9B8-EB4A-B643-51A785AF9F43}"/>
              </a:ext>
            </a:extLst>
          </p:cNvPr>
          <p:cNvSpPr txBox="1"/>
          <p:nvPr/>
        </p:nvSpPr>
        <p:spPr>
          <a:xfrm>
            <a:off x="8855440" y="5763720"/>
            <a:ext cx="21235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Sources:  NAA and Google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05702C-EE3F-6C49-917E-61053D6A13C1}"/>
              </a:ext>
            </a:extLst>
          </p:cNvPr>
          <p:cNvCxnSpPr>
            <a:cxnSpLocks/>
          </p:cNvCxnSpPr>
          <p:nvPr/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531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13DB3-C3E9-4940-9578-CCEAB6D0E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Popularity by 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BFC710-CCBC-5E4A-B4F2-9D5EA7B92135}"/>
              </a:ext>
            </a:extLst>
          </p:cNvPr>
          <p:cNvSpPr txBox="1"/>
          <p:nvPr/>
        </p:nvSpPr>
        <p:spPr>
          <a:xfrm>
            <a:off x="8618856" y="2551837"/>
            <a:ext cx="23232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 distribution over time after pre-normalization, with </a:t>
            </a:r>
            <a:r>
              <a:rPr lang="en-US" b="1" dirty="0"/>
              <a:t>color balanced shifted </a:t>
            </a:r>
            <a:r>
              <a:rPr lang="en-US" dirty="0"/>
              <a:t>to highlight less popular topics</a:t>
            </a:r>
          </a:p>
        </p:txBody>
      </p:sp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1FFBA562-32E2-054B-B31A-A39EF51C8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7280" y="2265030"/>
            <a:ext cx="7521576" cy="3760788"/>
          </a:xfrm>
        </p:spPr>
      </p:pic>
    </p:spTree>
    <p:extLst>
      <p:ext uri="{BB962C8B-B14F-4D97-AF65-F5344CB8AC3E}">
        <p14:creationId xmlns:p14="http://schemas.microsoft.com/office/powerpoint/2010/main" val="1979480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356D8F6-1047-2A48-9A3B-00D91E1EE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76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F1E90-1039-2246-ACF0-3C2FB2967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E366E073-1581-3444-A259-5A2F7236817C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5220393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GOAL:</a:t>
            </a:r>
            <a:endParaRPr lang="en-US" dirty="0"/>
          </a:p>
          <a:p>
            <a:pPr marL="201168" lvl="1" indent="0"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en-US" dirty="0"/>
              <a:t>investigate newspaper publishing trade magazine articles as a means to </a:t>
            </a:r>
            <a:r>
              <a:rPr lang="en-US" b="1" dirty="0">
                <a:solidFill>
                  <a:srgbClr val="0070C0"/>
                </a:solidFill>
              </a:rPr>
              <a:t>analyze key issues facing a struggling industry 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b="1" dirty="0"/>
              <a:t> PROCESS:</a:t>
            </a:r>
          </a:p>
          <a:p>
            <a:pPr marL="201168" lvl="1" indent="0"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en-US" dirty="0"/>
              <a:t>use natural language processing techniques </a:t>
            </a:r>
            <a:r>
              <a:rPr lang="en-US" b="1" dirty="0">
                <a:solidFill>
                  <a:srgbClr val="0070C0"/>
                </a:solidFill>
              </a:rPr>
              <a:t>to categorize content types</a:t>
            </a:r>
            <a:r>
              <a:rPr lang="en-US" dirty="0"/>
              <a:t> of articles that appear in Editor &amp; Publisher Magazine articles over time and </a:t>
            </a:r>
            <a:r>
              <a:rPr lang="en-US" b="1" dirty="0">
                <a:solidFill>
                  <a:srgbClr val="0070C0"/>
                </a:solidFill>
              </a:rPr>
              <a:t>quantify concern with these topics over time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A6A6A1-0BD3-FD4E-B1B9-E6DF217470CC}"/>
              </a:ext>
            </a:extLst>
          </p:cNvPr>
          <p:cNvCxnSpPr>
            <a:cxnSpLocks/>
          </p:cNvCxnSpPr>
          <p:nvPr/>
        </p:nvCxnSpPr>
        <p:spPr>
          <a:xfrm>
            <a:off x="1204303" y="1897210"/>
            <a:ext cx="995137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495E3B7-9292-2244-B870-066CF0D8F114}"/>
              </a:ext>
            </a:extLst>
          </p:cNvPr>
          <p:cNvSpPr/>
          <p:nvPr/>
        </p:nvSpPr>
        <p:spPr>
          <a:xfrm>
            <a:off x="6609273" y="2149547"/>
            <a:ext cx="4536155" cy="3594086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FF728E-02B1-9349-B936-DCE567F5F74F}"/>
              </a:ext>
            </a:extLst>
          </p:cNvPr>
          <p:cNvSpPr/>
          <p:nvPr/>
        </p:nvSpPr>
        <p:spPr>
          <a:xfrm>
            <a:off x="6543347" y="2197110"/>
            <a:ext cx="4536155" cy="35940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099861-E090-BC40-9D17-481D42B9C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140" y="3064904"/>
            <a:ext cx="4276659" cy="2698605"/>
          </a:xfrm>
          <a:prstGeom prst="rect">
            <a:avLst/>
          </a:prstGeom>
          <a:ln>
            <a:noFill/>
          </a:ln>
        </p:spPr>
      </p:pic>
      <p:pic>
        <p:nvPicPr>
          <p:cNvPr id="17" name="Content Placeholder 16" descr="A drawing of a face&#10;&#10;Description automatically generated">
            <a:extLst>
              <a:ext uri="{FF2B5EF4-FFF2-40B4-BE49-F238E27FC236}">
                <a16:creationId xmlns:a16="http://schemas.microsoft.com/office/drawing/2014/main" id="{87792C1B-B77D-5A4B-83A2-B183C4FCEF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21" r="3902"/>
          <a:stretch/>
        </p:blipFill>
        <p:spPr>
          <a:xfrm>
            <a:off x="7676260" y="2270739"/>
            <a:ext cx="1979925" cy="851673"/>
          </a:xfrm>
        </p:spPr>
      </p:pic>
    </p:spTree>
    <p:extLst>
      <p:ext uri="{BB962C8B-B14F-4D97-AF65-F5344CB8AC3E}">
        <p14:creationId xmlns:p14="http://schemas.microsoft.com/office/powerpoint/2010/main" val="1212778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EC3CED-E4EE-1B4C-98D8-8A3130D1E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4"/>
            <a:ext cx="5983605" cy="1191214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Under the hood</a:t>
            </a:r>
          </a:p>
        </p:txBody>
      </p:sp>
      <p:pic>
        <p:nvPicPr>
          <p:cNvPr id="5" name="Picture 4" descr="A picture containing person, person, sitting, computer&#10;&#10;Description automatically generated">
            <a:extLst>
              <a:ext uri="{FF2B5EF4-FFF2-40B4-BE49-F238E27FC236}">
                <a16:creationId xmlns:a16="http://schemas.microsoft.com/office/drawing/2014/main" id="{28CACB56-FC6D-6145-AA8A-0985EFA23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08" r="50813" b="-1"/>
          <a:stretch/>
        </p:blipFill>
        <p:spPr>
          <a:xfrm>
            <a:off x="0" y="10"/>
            <a:ext cx="4580077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own Arrow Callout 5">
            <a:extLst>
              <a:ext uri="{FF2B5EF4-FFF2-40B4-BE49-F238E27FC236}">
                <a16:creationId xmlns:a16="http://schemas.microsoft.com/office/drawing/2014/main" id="{C66ADDF3-759D-D247-B031-5FB2FB18DCFB}"/>
              </a:ext>
            </a:extLst>
          </p:cNvPr>
          <p:cNvSpPr/>
          <p:nvPr/>
        </p:nvSpPr>
        <p:spPr>
          <a:xfrm>
            <a:off x="5562776" y="2205616"/>
            <a:ext cx="5374439" cy="777731"/>
          </a:xfrm>
          <a:prstGeom prst="downArrowCallou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Callout 19">
            <a:extLst>
              <a:ext uri="{FF2B5EF4-FFF2-40B4-BE49-F238E27FC236}">
                <a16:creationId xmlns:a16="http://schemas.microsoft.com/office/drawing/2014/main" id="{67009EB0-1EBC-E548-867B-9E9C85C3C35A}"/>
              </a:ext>
            </a:extLst>
          </p:cNvPr>
          <p:cNvSpPr/>
          <p:nvPr/>
        </p:nvSpPr>
        <p:spPr>
          <a:xfrm>
            <a:off x="5562776" y="3169434"/>
            <a:ext cx="5374439" cy="777731"/>
          </a:xfrm>
          <a:prstGeom prst="downArrowCallou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Callout 23">
            <a:extLst>
              <a:ext uri="{FF2B5EF4-FFF2-40B4-BE49-F238E27FC236}">
                <a16:creationId xmlns:a16="http://schemas.microsoft.com/office/drawing/2014/main" id="{79C7FD4E-7436-7E41-9110-591A6B04538D}"/>
              </a:ext>
            </a:extLst>
          </p:cNvPr>
          <p:cNvSpPr/>
          <p:nvPr/>
        </p:nvSpPr>
        <p:spPr>
          <a:xfrm>
            <a:off x="5558158" y="4125408"/>
            <a:ext cx="5374439" cy="777731"/>
          </a:xfrm>
          <a:prstGeom prst="downArrowCallou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Callout 24">
            <a:extLst>
              <a:ext uri="{FF2B5EF4-FFF2-40B4-BE49-F238E27FC236}">
                <a16:creationId xmlns:a16="http://schemas.microsoft.com/office/drawing/2014/main" id="{5862CF95-E2C1-EE46-9617-A532EE2643D9}"/>
              </a:ext>
            </a:extLst>
          </p:cNvPr>
          <p:cNvSpPr/>
          <p:nvPr/>
        </p:nvSpPr>
        <p:spPr>
          <a:xfrm>
            <a:off x="5558158" y="5088089"/>
            <a:ext cx="5374439" cy="777731"/>
          </a:xfrm>
          <a:prstGeom prst="downArrowCallou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A937DB-C35D-7F40-8DCC-5300DCD82BBC}"/>
              </a:ext>
            </a:extLst>
          </p:cNvPr>
          <p:cNvSpPr/>
          <p:nvPr/>
        </p:nvSpPr>
        <p:spPr>
          <a:xfrm>
            <a:off x="5558162" y="6034957"/>
            <a:ext cx="5374435" cy="51259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86FDE2-80B9-7342-98F7-62E4B0AC5D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1276" y="2234045"/>
            <a:ext cx="5096033" cy="4540210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en-US" dirty="0"/>
              <a:t>Scraping with </a:t>
            </a:r>
            <a:r>
              <a:rPr lang="en-US" dirty="0" err="1"/>
              <a:t>BeautifulSoup</a:t>
            </a:r>
            <a:endParaRPr lang="en-US" dirty="0"/>
          </a:p>
          <a:p>
            <a:pPr marL="457200" indent="-457200" algn="ctr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dirty="0"/>
          </a:p>
          <a:p>
            <a:pPr marL="0" indent="0" algn="ctr"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en-US" dirty="0"/>
              <a:t>Pre-processing with NLTK</a:t>
            </a:r>
          </a:p>
          <a:p>
            <a:pPr marL="457200" indent="-457200" algn="ctr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dirty="0"/>
          </a:p>
          <a:p>
            <a:pPr marL="0" indent="0" algn="ctr"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en-US" dirty="0"/>
              <a:t>Vectorization with TF-IDF (in AWS)</a:t>
            </a:r>
          </a:p>
          <a:p>
            <a:pPr marL="457200" indent="-457200" algn="ctr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dirty="0"/>
          </a:p>
          <a:p>
            <a:pPr marL="0" indent="0" algn="ctr"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en-US" dirty="0">
                <a:solidFill>
                  <a:schemeClr val="bg1"/>
                </a:solidFill>
              </a:rPr>
              <a:t>Dimensionality Reduction with NMF (in AWS)</a:t>
            </a:r>
          </a:p>
          <a:p>
            <a:pPr marL="457200" indent="-457200" algn="ctr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dirty="0"/>
          </a:p>
          <a:p>
            <a:pPr marL="0" indent="0" algn="ctr">
              <a:buClr>
                <a:schemeClr val="tx1">
                  <a:lumMod val="75000"/>
                  <a:lumOff val="25000"/>
                </a:schemeClr>
              </a:buClr>
              <a:buNone/>
            </a:pPr>
            <a:r>
              <a:rPr lang="en-US" dirty="0">
                <a:solidFill>
                  <a:schemeClr val="bg1"/>
                </a:solidFill>
              </a:rPr>
              <a:t>Visualization with Seaborn and Tableau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C4ED326-CE8D-8D4B-9077-2953895D69AF}"/>
              </a:ext>
            </a:extLst>
          </p:cNvPr>
          <p:cNvCxnSpPr>
            <a:cxnSpLocks/>
          </p:cNvCxnSpPr>
          <p:nvPr/>
        </p:nvCxnSpPr>
        <p:spPr>
          <a:xfrm>
            <a:off x="5242903" y="1914955"/>
            <a:ext cx="59436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9400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A7138-A88C-D842-825C-E6F35961C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Metric: Topic Strength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6028F88-3B64-0B4C-8E96-23AADAB07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2108201"/>
            <a:ext cx="5486400" cy="3657600"/>
          </a:xfr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F98F5F-5754-FC47-8F36-F31F951F7236}"/>
              </a:ext>
            </a:extLst>
          </p:cNvPr>
          <p:cNvSpPr txBox="1">
            <a:spLocks/>
          </p:cNvSpPr>
          <p:nvPr/>
        </p:nvSpPr>
        <p:spPr>
          <a:xfrm>
            <a:off x="1097280" y="2501605"/>
            <a:ext cx="4713211" cy="376089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900" dirty="0"/>
              <a:t> 69,848 articles published over 27 years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900" dirty="0"/>
              <a:t> Articles categorized according to single strongest topic correlation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900" dirty="0"/>
              <a:t> Normalized topic distribution data to account for inconsistent annual publishing rate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1900" b="1" dirty="0">
                <a:solidFill>
                  <a:srgbClr val="0070C0"/>
                </a:solidFill>
              </a:rPr>
              <a:t> TOPIC STRENGTH = % of articles per year in each topic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0646D71-2871-BA4E-913F-45AE77B6A6C4}"/>
              </a:ext>
            </a:extLst>
          </p:cNvPr>
          <p:cNvCxnSpPr>
            <a:cxnSpLocks/>
          </p:cNvCxnSpPr>
          <p:nvPr/>
        </p:nvCxnSpPr>
        <p:spPr>
          <a:xfrm>
            <a:off x="1204303" y="1897210"/>
            <a:ext cx="995137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950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7CA57-2F52-9342-A9E5-A8DCC37F2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 Modeling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744EBF-3872-0046-86E8-3F5DD777D2E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All 70k articles were categorized into 17 topics</a:t>
            </a:r>
          </a:p>
          <a:p>
            <a:endParaRPr lang="en-US" dirty="0"/>
          </a:p>
          <a:p>
            <a:r>
              <a:rPr lang="en-US" i="1" dirty="0"/>
              <a:t>See appendix for topic breakdown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EB3A8F-83C7-0942-937E-237A54405C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2" t="4875" r="7942" b="3340"/>
          <a:stretch/>
        </p:blipFill>
        <p:spPr>
          <a:xfrm>
            <a:off x="4834223" y="990610"/>
            <a:ext cx="7320833" cy="511694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A965DF5-4050-654B-B519-254C5EEC0BFD}"/>
              </a:ext>
            </a:extLst>
          </p:cNvPr>
          <p:cNvCxnSpPr>
            <a:cxnSpLocks/>
          </p:cNvCxnSpPr>
          <p:nvPr/>
        </p:nvCxnSpPr>
        <p:spPr>
          <a:xfrm>
            <a:off x="643465" y="2931160"/>
            <a:ext cx="3175002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073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E62E515-FED9-F44D-AEB6-F4CE21A41FBC}"/>
              </a:ext>
            </a:extLst>
          </p:cNvPr>
          <p:cNvCxnSpPr>
            <a:cxnSpLocks/>
          </p:cNvCxnSpPr>
          <p:nvPr/>
        </p:nvCxnSpPr>
        <p:spPr>
          <a:xfrm>
            <a:off x="1204303" y="1898699"/>
            <a:ext cx="9951377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8CDA6A03-A03A-B24C-AC8C-1DD669BB5777}"/>
              </a:ext>
            </a:extLst>
          </p:cNvPr>
          <p:cNvSpPr txBox="1">
            <a:spLocks/>
          </p:cNvSpPr>
          <p:nvPr/>
        </p:nvSpPr>
        <p:spPr>
          <a:xfrm>
            <a:off x="520089" y="163323"/>
            <a:ext cx="10058400" cy="799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B6D2F5-37E3-C34F-8248-83A54D72EC9C}"/>
              </a:ext>
            </a:extLst>
          </p:cNvPr>
          <p:cNvCxnSpPr>
            <a:cxnSpLocks/>
          </p:cNvCxnSpPr>
          <p:nvPr/>
        </p:nvCxnSpPr>
        <p:spPr>
          <a:xfrm>
            <a:off x="627112" y="1142326"/>
            <a:ext cx="10947572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17B4D36-0EED-9E4E-B7E7-C107C546CD60}"/>
              </a:ext>
            </a:extLst>
          </p:cNvPr>
          <p:cNvSpPr/>
          <p:nvPr/>
        </p:nvSpPr>
        <p:spPr>
          <a:xfrm>
            <a:off x="11740896" y="5952744"/>
            <a:ext cx="451104" cy="3017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B69319D-0B09-9B4B-9AFD-39108DB8BD19}"/>
              </a:ext>
            </a:extLst>
          </p:cNvPr>
          <p:cNvSpPr/>
          <p:nvPr/>
        </p:nvSpPr>
        <p:spPr>
          <a:xfrm>
            <a:off x="1990344" y="5910918"/>
            <a:ext cx="451104" cy="3017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Content Placeholder 1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434FFC3-748C-884A-93F2-2CEB98F2F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659" y="1211296"/>
            <a:ext cx="10772430" cy="5192062"/>
          </a:xfr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ED1318F-413B-1347-B432-2D7E763F27A4}"/>
              </a:ext>
            </a:extLst>
          </p:cNvPr>
          <p:cNvSpPr/>
          <p:nvPr/>
        </p:nvSpPr>
        <p:spPr>
          <a:xfrm>
            <a:off x="11066237" y="5609166"/>
            <a:ext cx="451104" cy="3017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FF8EF1A-2BCD-2145-9401-FE9ADED08A7D}"/>
              </a:ext>
            </a:extLst>
          </p:cNvPr>
          <p:cNvSpPr/>
          <p:nvPr/>
        </p:nvSpPr>
        <p:spPr>
          <a:xfrm>
            <a:off x="2441448" y="5621405"/>
            <a:ext cx="451104" cy="3017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803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8EF289-F79C-914F-A3AF-36D106E6F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Results</a:t>
            </a:r>
          </a:p>
        </p:txBody>
      </p:sp>
      <p:pic>
        <p:nvPicPr>
          <p:cNvPr id="4" name="dashboard_1_1" descr="dashboard_1_1">
            <a:hlinkClick r:id="" action="ppaction://media"/>
            <a:extLst>
              <a:ext uri="{FF2B5EF4-FFF2-40B4-BE49-F238E27FC236}">
                <a16:creationId xmlns:a16="http://schemas.microsoft.com/office/drawing/2014/main" id="{27ED5160-EFF4-3C40-812E-D562AB04AC2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84" y="243074"/>
            <a:ext cx="7612199" cy="588042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45A6D89-FB48-DE4F-B12A-890549B6C2F5}"/>
              </a:ext>
            </a:extLst>
          </p:cNvPr>
          <p:cNvSpPr txBox="1">
            <a:spLocks/>
          </p:cNvSpPr>
          <p:nvPr/>
        </p:nvSpPr>
        <p:spPr>
          <a:xfrm>
            <a:off x="8141110" y="4676118"/>
            <a:ext cx="2796455" cy="118760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Interactive dashboard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BF76CAF-FAEF-FB43-86A5-C8877D6E6775}"/>
              </a:ext>
            </a:extLst>
          </p:cNvPr>
          <p:cNvCxnSpPr>
            <a:cxnSpLocks/>
          </p:cNvCxnSpPr>
          <p:nvPr/>
        </p:nvCxnSpPr>
        <p:spPr>
          <a:xfrm>
            <a:off x="8209305" y="4294754"/>
            <a:ext cx="32004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18140C36-2C6D-684D-8902-79D663F10416}"/>
              </a:ext>
            </a:extLst>
          </p:cNvPr>
          <p:cNvSpPr/>
          <p:nvPr/>
        </p:nvSpPr>
        <p:spPr>
          <a:xfrm>
            <a:off x="1551432" y="3851687"/>
            <a:ext cx="451104" cy="3017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A45332-CB66-8B40-8588-A4F92FA8C273}"/>
              </a:ext>
            </a:extLst>
          </p:cNvPr>
          <p:cNvSpPr/>
          <p:nvPr/>
        </p:nvSpPr>
        <p:spPr>
          <a:xfrm>
            <a:off x="7612090" y="5841726"/>
            <a:ext cx="451104" cy="3017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8C99620-F8A8-C543-B26C-C276B71BEFF9}"/>
              </a:ext>
            </a:extLst>
          </p:cNvPr>
          <p:cNvSpPr/>
          <p:nvPr/>
        </p:nvSpPr>
        <p:spPr>
          <a:xfrm>
            <a:off x="1551432" y="5922433"/>
            <a:ext cx="451104" cy="3017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37FD98-3E20-8347-B1A8-7180045A9A5D}"/>
              </a:ext>
            </a:extLst>
          </p:cNvPr>
          <p:cNvSpPr/>
          <p:nvPr/>
        </p:nvSpPr>
        <p:spPr>
          <a:xfrm>
            <a:off x="7612090" y="3868432"/>
            <a:ext cx="451104" cy="30175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80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DEC41E5-82CE-2E4C-86FA-0AB488407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4314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LeftStep">
      <a:dk1>
        <a:srgbClr val="000000"/>
      </a:dk1>
      <a:lt1>
        <a:srgbClr val="FFFFFF"/>
      </a:lt1>
      <a:dk2>
        <a:srgbClr val="242F41"/>
      </a:dk2>
      <a:lt2>
        <a:srgbClr val="E8E8E2"/>
      </a:lt2>
      <a:accent1>
        <a:srgbClr val="9896C6"/>
      </a:accent1>
      <a:accent2>
        <a:srgbClr val="7F95BA"/>
      </a:accent2>
      <a:accent3>
        <a:srgbClr val="7DACB8"/>
      </a:accent3>
      <a:accent4>
        <a:srgbClr val="78AFA3"/>
      </a:accent4>
      <a:accent5>
        <a:srgbClr val="83AE93"/>
      </a:accent5>
      <a:accent6>
        <a:srgbClr val="7BAF78"/>
      </a:accent6>
      <a:hlink>
        <a:srgbClr val="848651"/>
      </a:hlink>
      <a:folHlink>
        <a:srgbClr val="7F7F7F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1011</Words>
  <Application>Microsoft Macintosh PowerPoint</Application>
  <PresentationFormat>Widescreen</PresentationFormat>
  <Paragraphs>78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RetrospectVTI</vt:lpstr>
      <vt:lpstr>U.S. Newspaper Publishing Industry NLP Analysis</vt:lpstr>
      <vt:lpstr>Introduction</vt:lpstr>
      <vt:lpstr>Methodology</vt:lpstr>
      <vt:lpstr>Under the hood</vt:lpstr>
      <vt:lpstr>Key Metric: Topic Strength</vt:lpstr>
      <vt:lpstr>Topic Modeling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Appendix</vt:lpstr>
      <vt:lpstr>PowerPoint Presentation</vt:lpstr>
      <vt:lpstr>All-time Topic Distribution</vt:lpstr>
      <vt:lpstr>Topic Popularity by Year</vt:lpstr>
      <vt:lpstr>Topic Popularity by Year</vt:lpstr>
      <vt:lpstr>Topic Popularity by Year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U.S. Newspaper Publishing Industry NLP Analysis</dc:title>
  <dc:creator>Shehzad Qazi</dc:creator>
  <cp:lastModifiedBy>Shehzad Qazi</cp:lastModifiedBy>
  <cp:revision>36</cp:revision>
  <dcterms:created xsi:type="dcterms:W3CDTF">2020-08-20T21:14:04Z</dcterms:created>
  <dcterms:modified xsi:type="dcterms:W3CDTF">2020-08-21T15:50:46Z</dcterms:modified>
</cp:coreProperties>
</file>